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4"/>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280" r:id="rId24"/>
    <p:sldId id="281" r:id="rId25"/>
    <p:sldId id="331" r:id="rId26"/>
    <p:sldId id="316" r:id="rId27"/>
    <p:sldId id="310" r:id="rId28"/>
    <p:sldId id="315" r:id="rId29"/>
    <p:sldId id="314" r:id="rId30"/>
    <p:sldId id="282" r:id="rId31"/>
    <p:sldId id="318" r:id="rId32"/>
    <p:sldId id="283" r:id="rId33"/>
    <p:sldId id="285" r:id="rId34"/>
    <p:sldId id="284" r:id="rId35"/>
    <p:sldId id="286" r:id="rId36"/>
    <p:sldId id="287" r:id="rId37"/>
    <p:sldId id="288" r:id="rId38"/>
    <p:sldId id="289" r:id="rId39"/>
    <p:sldId id="290" r:id="rId40"/>
    <p:sldId id="291" r:id="rId41"/>
    <p:sldId id="296" r:id="rId42"/>
    <p:sldId id="292" r:id="rId43"/>
    <p:sldId id="297" r:id="rId44"/>
    <p:sldId id="293" r:id="rId45"/>
    <p:sldId id="298" r:id="rId46"/>
    <p:sldId id="294" r:id="rId47"/>
    <p:sldId id="311" r:id="rId48"/>
    <p:sldId id="299" r:id="rId49"/>
    <p:sldId id="300" r:id="rId50"/>
    <p:sldId id="320" r:id="rId51"/>
    <p:sldId id="302" r:id="rId52"/>
    <p:sldId id="301" r:id="rId53"/>
    <p:sldId id="303" r:id="rId54"/>
    <p:sldId id="295" r:id="rId55"/>
    <p:sldId id="317" r:id="rId56"/>
    <p:sldId id="322" r:id="rId57"/>
    <p:sldId id="323" r:id="rId58"/>
    <p:sldId id="324" r:id="rId59"/>
    <p:sldId id="325" r:id="rId60"/>
    <p:sldId id="326" r:id="rId61"/>
    <p:sldId id="327" r:id="rId62"/>
    <p:sldId id="328" r:id="rId63"/>
    <p:sldId id="329" r:id="rId64"/>
    <p:sldId id="306" r:id="rId65"/>
    <p:sldId id="304" r:id="rId66"/>
    <p:sldId id="312" r:id="rId67"/>
    <p:sldId id="307" r:id="rId68"/>
    <p:sldId id="319" r:id="rId69"/>
    <p:sldId id="313" r:id="rId70"/>
    <p:sldId id="309" r:id="rId71"/>
    <p:sldId id="321" r:id="rId72"/>
    <p:sldId id="33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60"/>
    <p:restoredTop sz="73892"/>
  </p:normalViewPr>
  <p:slideViewPr>
    <p:cSldViewPr snapToGrid="0" snapToObjects="1">
      <p:cViewPr varScale="1">
        <p:scale>
          <a:sx n="75" d="100"/>
          <a:sy n="75"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22.png"/><Relationship Id="rId6" Type="http://schemas.openxmlformats.org/officeDocument/2006/relationships/image" Target="../media/image15.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a:t>{devtools}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ADE753F4-5055-1042-B2AB-B12FA5CBBA89}" type="pres">
      <dgm:prSet presAssocID="{FCFF8C6C-142F-4CEA-B7C7-47EF5052D345}" presName="thickLine" presStyleLbl="alignNode1" presStyleIdx="2"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2" presStyleCnt="5"/>
      <dgm:spPr/>
    </dgm:pt>
    <dgm:pt modelId="{BE514797-28BC-184F-9F35-CB8F48AEF326}" type="pres">
      <dgm:prSet presAssocID="{FCFF8C6C-142F-4CEA-B7C7-47EF5052D345}" presName="vert1" presStyleCnt="0"/>
      <dgm:spPr/>
    </dgm:pt>
    <dgm:pt modelId="{6ABE4B27-8CCB-0E46-AC2D-F1AAE21AB3B3}" type="pres">
      <dgm:prSet presAssocID="{B7A66AF8-F55C-41F6-BB04-A8D35C7CE404}" presName="thickLine" presStyleLbl="alignNode1" presStyleIdx="3"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3" presStyleCnt="5"/>
      <dgm:spPr/>
    </dgm:pt>
    <dgm:pt modelId="{6B270671-EAF1-E548-9DB5-05899395306F}" type="pres">
      <dgm:prSet presAssocID="{B7A66AF8-F55C-41F6-BB04-A8D35C7CE404}"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3"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47E48D52-E99B-4F4A-88F1-3A088EF0F692}" type="presOf" srcId="{7C95CDD0-AD44-48FA-8703-63F91240E892}" destId="{A6369256-7763-A84E-9BB8-AE35B8AD5181}"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CC3A676A-876F-CD45-8323-53EB0DEADDC6}" type="presOf" srcId="{B7A66AF8-F55C-41F6-BB04-A8D35C7CE404}" destId="{6385465F-6B42-CD49-A2F4-DACE6716A260}" srcOrd="0" destOrd="0" presId="urn:microsoft.com/office/officeart/2008/layout/LinedList"/>
    <dgm:cxn modelId="{470B319A-FD17-5749-A2F1-1872B7D75E55}" type="presOf" srcId="{FCFF8C6C-142F-4CEA-B7C7-47EF5052D345}" destId="{5820AB3F-A69E-AC41-AF01-D5DE301BEB89}" srcOrd="0" destOrd="0" presId="urn:microsoft.com/office/officeart/2008/layout/LinedList"/>
    <dgm:cxn modelId="{853A73AB-FEC6-2249-93F7-63DE481DEF44}" type="presOf" srcId="{1FA1E0A0-B9F1-4137-AF11-196F2D3400FB}" destId="{1DA67922-E389-C74E-AE77-CC6BC02CBEFB}" srcOrd="0" destOrd="0" presId="urn:microsoft.com/office/officeart/2008/layout/LinedList"/>
    <dgm:cxn modelId="{E5E0EEDB-BE2E-2446-BFC4-2736918FDBE6}" type="presOf" srcId="{269BFBA4-867A-4217-B1F0-A5E0CBF7BDCE}" destId="{90486245-316F-0547-AFE4-A34A048C474B}"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430F72FC-CCE0-4253-9E16-B3DBAE9C8F9B}" srcId="{B76469B8-F611-42C2-86F0-C2EA9CDBAFDC}" destId="{FCFF8C6C-142F-4CEA-B7C7-47EF5052D345}" srcOrd="2" destOrd="0" parTransId="{A1EFCD38-3C72-47F1-8772-0DF30C3E3EE7}" sibTransId="{AB76A42C-4377-46B7-8655-248BE878DBF0}"/>
    <dgm:cxn modelId="{3D7DBACC-3E3A-B94E-8156-B1E31E32D319}" type="presParOf" srcId="{339AE9B4-6501-944F-A1EA-CB6D1924F696}" destId="{BC60E1C3-735F-AD45-A125-6F6574F0851A}" srcOrd="0" destOrd="0" presId="urn:microsoft.com/office/officeart/2008/layout/LinedList"/>
    <dgm:cxn modelId="{3EA37C38-6897-D849-A309-0492A6AAA07D}" type="presParOf" srcId="{339AE9B4-6501-944F-A1EA-CB6D1924F696}" destId="{0D658555-D1A4-DC4F-8013-17DB9E7B58A2}" srcOrd="1" destOrd="0" presId="urn:microsoft.com/office/officeart/2008/layout/LinedList"/>
    <dgm:cxn modelId="{9442B62B-F1E2-A546-8901-34B474A347C5}" type="presParOf" srcId="{0D658555-D1A4-DC4F-8013-17DB9E7B58A2}" destId="{1DA67922-E389-C74E-AE77-CC6BC02CBEFB}" srcOrd="0" destOrd="0" presId="urn:microsoft.com/office/officeart/2008/layout/LinedList"/>
    <dgm:cxn modelId="{D54BC409-EBE1-AC42-B657-14BC034261E8}" type="presParOf" srcId="{0D658555-D1A4-DC4F-8013-17DB9E7B58A2}" destId="{7D3A9D58-8450-8648-B66F-DDBDB01B1A37}" srcOrd="1" destOrd="0" presId="urn:microsoft.com/office/officeart/2008/layout/LinedList"/>
    <dgm:cxn modelId="{8515BEF4-E92F-F44D-A659-1F4E53FB2F4F}" type="presParOf" srcId="{339AE9B4-6501-944F-A1EA-CB6D1924F696}" destId="{EE13FB0B-5D94-F14E-B78F-C805D28D4D5E}" srcOrd="2" destOrd="0" presId="urn:microsoft.com/office/officeart/2008/layout/LinedList"/>
    <dgm:cxn modelId="{DF9239B1-FD03-7846-808B-2F6218B1D2AA}" type="presParOf" srcId="{339AE9B4-6501-944F-A1EA-CB6D1924F696}" destId="{5573EBF4-3151-7D4F-8879-65A15D1B2DC3}" srcOrd="3" destOrd="0" presId="urn:microsoft.com/office/officeart/2008/layout/LinedList"/>
    <dgm:cxn modelId="{0B04B03C-E315-3947-9388-0F53122C3D19}" type="presParOf" srcId="{5573EBF4-3151-7D4F-8879-65A15D1B2DC3}" destId="{A6369256-7763-A84E-9BB8-AE35B8AD5181}" srcOrd="0" destOrd="0" presId="urn:microsoft.com/office/officeart/2008/layout/LinedList"/>
    <dgm:cxn modelId="{09F898DC-4541-544B-B7FA-D31332C8D9CE}" type="presParOf" srcId="{5573EBF4-3151-7D4F-8879-65A15D1B2DC3}" destId="{B16090A6-2398-C049-9282-D4BC05CC9ADC}" srcOrd="1" destOrd="0" presId="urn:microsoft.com/office/officeart/2008/layout/LinedList"/>
    <dgm:cxn modelId="{74CACD3B-BCE3-EF40-996A-22A0361BB070}" type="presParOf" srcId="{339AE9B4-6501-944F-A1EA-CB6D1924F696}" destId="{ADE753F4-5055-1042-B2AB-B12FA5CBBA89}" srcOrd="4" destOrd="0" presId="urn:microsoft.com/office/officeart/2008/layout/LinedList"/>
    <dgm:cxn modelId="{28EAE3FB-2CDD-0741-9894-BDD0A71A9D8A}" type="presParOf" srcId="{339AE9B4-6501-944F-A1EA-CB6D1924F696}" destId="{313A8050-9622-6449-89EF-55CCB08B0B4B}" srcOrd="5" destOrd="0" presId="urn:microsoft.com/office/officeart/2008/layout/LinedList"/>
    <dgm:cxn modelId="{7A11E6F0-27C9-ED40-99F1-F92105B243F3}" type="presParOf" srcId="{313A8050-9622-6449-89EF-55CCB08B0B4B}" destId="{5820AB3F-A69E-AC41-AF01-D5DE301BEB89}" srcOrd="0" destOrd="0" presId="urn:microsoft.com/office/officeart/2008/layout/LinedList"/>
    <dgm:cxn modelId="{AC071F08-A23F-1C45-9255-7652E1275044}" type="presParOf" srcId="{313A8050-9622-6449-89EF-55CCB08B0B4B}" destId="{BE514797-28BC-184F-9F35-CB8F48AEF326}" srcOrd="1" destOrd="0" presId="urn:microsoft.com/office/officeart/2008/layout/LinedList"/>
    <dgm:cxn modelId="{61FDD003-359A-594B-A5FD-BA3AAD2E697A}" type="presParOf" srcId="{339AE9B4-6501-944F-A1EA-CB6D1924F696}" destId="{6ABE4B27-8CCB-0E46-AC2D-F1AAE21AB3B3}" srcOrd="6" destOrd="0" presId="urn:microsoft.com/office/officeart/2008/layout/LinedList"/>
    <dgm:cxn modelId="{D9E52EB8-066D-F047-9311-7A1CE0ACC1D1}" type="presParOf" srcId="{339AE9B4-6501-944F-A1EA-CB6D1924F696}" destId="{B37EF236-421F-DB43-BD6F-8E2A3353CCEB}" srcOrd="7" destOrd="0" presId="urn:microsoft.com/office/officeart/2008/layout/LinedList"/>
    <dgm:cxn modelId="{7EC29121-D55A-A64B-B3D2-2F8E8541090F}" type="presParOf" srcId="{B37EF236-421F-DB43-BD6F-8E2A3353CCEB}" destId="{6385465F-6B42-CD49-A2F4-DACE6716A260}" srcOrd="0" destOrd="0" presId="urn:microsoft.com/office/officeart/2008/layout/LinedList"/>
    <dgm:cxn modelId="{8E4C41AF-C884-434A-B4E1-9C1067F30935}" type="presParOf" srcId="{B37EF236-421F-DB43-BD6F-8E2A3353CCEB}" destId="{6B270671-EAF1-E548-9DB5-05899395306F}" srcOrd="1" destOrd="0" presId="urn:microsoft.com/office/officeart/2008/layout/LinedList"/>
    <dgm:cxn modelId="{6FE01D92-69F3-7A41-B827-14796FA25B3E}" type="presParOf" srcId="{339AE9B4-6501-944F-A1EA-CB6D1924F696}" destId="{61880150-72CA-CE42-BA05-383EA626927A}" srcOrd="8" destOrd="0" presId="urn:microsoft.com/office/officeart/2008/layout/LinedList"/>
    <dgm:cxn modelId="{E00069C8-0906-114E-9460-1E240EC23224}" type="presParOf" srcId="{339AE9B4-6501-944F-A1EA-CB6D1924F696}" destId="{BAFF6FBB-46CC-7149-B6DA-E9A955A62820}" srcOrd="9" destOrd="0" presId="urn:microsoft.com/office/officeart/2008/layout/LinedList"/>
    <dgm:cxn modelId="{7C94B01F-60EB-6E48-92F0-46AD1FBC3B85}" type="presParOf" srcId="{BAFF6FBB-46CC-7149-B6DA-E9A955A62820}" destId="{90486245-316F-0547-AFE4-A34A048C474B}" srcOrd="0" destOrd="0" presId="urn:microsoft.com/office/officeart/2008/layout/LinedList"/>
    <dgm:cxn modelId="{921C0D08-C795-7B41-A5CC-CB052922A57F}"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ADE753F4-5055-1042-B2AB-B12FA5CBBA89}">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{devtools} </a:t>
          </a:r>
        </a:p>
      </dsp:txBody>
      <dsp:txXfrm>
        <a:off x="0" y="1841612"/>
        <a:ext cx="5638800" cy="920525"/>
      </dsp:txXfrm>
    </dsp:sp>
    <dsp:sp modelId="{6ABE4B27-8CCB-0E46-AC2D-F1AAE21AB3B3}">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begin a discussion of R without introducing the idea of functional programming, for which R is heavily known</a:t>
            </a:r>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23</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25</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Factors are NEVER of the atomic type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I don’t care </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52</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68</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69</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source, environment, console, and viewer/help window</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Viewer/helper</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sngStrike" dirty="0"/>
              <a:t>Factors are NEVER of the atomic type</a:t>
            </a:r>
            <a:endParaRPr lang="en-US" strike="noStrike" dirty="0"/>
          </a:p>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ECC0DC4-D883-CF45-BFC8-7D25B1ABE0B7}" type="datetimeFigureOut">
              <a:rPr lang="en-US" smtClean="0"/>
              <a:t>5/4/20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C0DC4-D883-CF45-BFC8-7D25B1ABE0B7}"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C0DC4-D883-CF45-BFC8-7D25B1ABE0B7}"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CC0DC4-D883-CF45-BFC8-7D25B1ABE0B7}" type="datetimeFigureOut">
              <a:rPr lang="en-US" smtClean="0"/>
              <a:t>5/4/20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CC0DC4-D883-CF45-BFC8-7D25B1ABE0B7}"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ECC0DC4-D883-CF45-BFC8-7D25B1ABE0B7}" type="datetimeFigureOut">
              <a:rPr lang="en-US" smtClean="0"/>
              <a:t>5/4/20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ECC0DC4-D883-CF45-BFC8-7D25B1ABE0B7}" type="datetimeFigureOut">
              <a:rPr lang="en-US" smtClean="0"/>
              <a:t>5/4/20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applied-r.com/data-infix-operators-in-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p:txBody>
          <a:bodyPr/>
          <a:lstStyle/>
          <a:p>
            <a:r>
              <a:rPr lang="en-US" dirty="0"/>
              <a:t>Introduction to </a:t>
            </a:r>
            <a:br>
              <a:rPr lang="en-US" dirty="0"/>
            </a:br>
            <a:r>
              <a:rPr lang="en-US" dirty="0"/>
              <a:t>Programming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p:txBody>
          <a:bodyPr/>
          <a:lstStyle/>
          <a:p>
            <a:r>
              <a:rPr lang="en-US" dirty="0"/>
              <a:t>Pat Callahan</a:t>
            </a:r>
          </a:p>
          <a:p>
            <a:r>
              <a:rPr lang="en-US" dirty="0"/>
              <a:t>UCSF Memory and Aging Center</a:t>
            </a:r>
          </a:p>
          <a:p>
            <a:r>
              <a:rPr lang="en-US" dirty="0"/>
              <a:t>5/??/2020</a:t>
            </a:r>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starting with “_” or numbers</a:t>
            </a:r>
          </a:p>
          <a:p>
            <a:r>
              <a:rPr lang="en-US" dirty="0"/>
              <a:t>Case sensitive</a:t>
            </a:r>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2"/>
          <a:srcRect l="-218" t="348" r="218" b="15094"/>
          <a:stretch/>
        </p:blipFill>
        <p:spPr>
          <a:xfrm>
            <a:off x="4024032" y="19050"/>
            <a:ext cx="7683780" cy="5778848"/>
          </a:xfrm>
          <a:prstGeom prst="rect">
            <a:avLst/>
          </a:prstGeom>
        </p:spPr>
      </p:pic>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 =</a:t>
            </a:r>
          </a:p>
          <a:p>
            <a:r>
              <a:rPr lang="en-US" dirty="0"/>
              <a:t>Complete list at </a:t>
            </a:r>
            <a:r>
              <a:rPr lang="en-US" dirty="0">
                <a:hlinkClick r:id="rId2"/>
              </a:rPr>
              <a:t>http://applied-r.com/data-infix-operators-in-r/</a:t>
            </a:r>
            <a:endParaRPr lang="en-US" dirty="0"/>
          </a:p>
          <a:p>
            <a:pPr marL="457200" lvl="1" indent="0">
              <a:buNone/>
            </a:pPr>
            <a:endParaRPr lang="en-US" sz="1400" dirty="0"/>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p:txBody>
          <a:bodyPr/>
          <a:lstStyle/>
          <a:p>
            <a:r>
              <a:rPr lang="en-US" dirty="0"/>
              <a:t>Presentation Goals</a:t>
            </a:r>
          </a:p>
        </p:txBody>
      </p:sp>
      <p:sp>
        <p:nvSpPr>
          <p:cNvPr id="3" name="Content Placeholder 2">
            <a:extLst>
              <a:ext uri="{FF2B5EF4-FFF2-40B4-BE49-F238E27FC236}">
                <a16:creationId xmlns:a16="http://schemas.microsoft.com/office/drawing/2014/main" id="{38B5A17C-A8C6-0D4D-A583-021430EF658D}"/>
              </a:ext>
            </a:extLst>
          </p:cNvPr>
          <p:cNvSpPr>
            <a:spLocks noGrp="1"/>
          </p:cNvSpPr>
          <p:nvPr>
            <p:ph idx="1"/>
          </p:nvPr>
        </p:nvSpPr>
        <p:spPr/>
        <p:txBody>
          <a:bodyPr>
            <a:normAutofit/>
          </a:bodyPr>
          <a:lstStyle/>
          <a:p>
            <a:r>
              <a:rPr lang="en-US" sz="2800" dirty="0"/>
              <a:t>Broad introduction to the R programming language</a:t>
            </a:r>
          </a:p>
          <a:p>
            <a:r>
              <a:rPr lang="en-US" sz="2800" dirty="0"/>
              <a:t>Overview of R’s key components</a:t>
            </a:r>
          </a:p>
          <a:p>
            <a:r>
              <a:rPr lang="en-US" sz="2800" dirty="0"/>
              <a:t>Introduce the {</a:t>
            </a:r>
            <a:r>
              <a:rPr lang="en-US" sz="2800" dirty="0" err="1"/>
              <a:t>tidyverse</a:t>
            </a:r>
            <a:r>
              <a:rPr lang="en-US" sz="2800" dirty="0"/>
              <a:t>}</a:t>
            </a:r>
          </a:p>
        </p:txBody>
      </p:sp>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2"/>
          <a:stretch>
            <a:fillRect/>
          </a:stretch>
        </p:blipFill>
        <p:spPr>
          <a:xfrm>
            <a:off x="4982451" y="767551"/>
            <a:ext cx="8299000" cy="4729168"/>
          </a:xfrm>
          <a:prstGeom prst="rect">
            <a:avLst/>
          </a:prstGeom>
        </p:spPr>
      </p:pic>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Determination of the data being handled</a:t>
            </a:r>
          </a:p>
          <a:p>
            <a:pPr lvl="1"/>
            <a:r>
              <a:rPr lang="en-US" sz="1800" dirty="0"/>
              <a:t>Alters how functions can/will treat the data</a:t>
            </a:r>
          </a:p>
          <a:p>
            <a:r>
              <a:rPr lang="en-US" dirty="0"/>
              <a:t>Why does this matter?</a:t>
            </a:r>
          </a:p>
          <a:p>
            <a:pPr lvl="1"/>
            <a:r>
              <a:rPr lang="en-US" sz="1800" dirty="0"/>
              <a:t>Troubleshooting!</a:t>
            </a:r>
          </a:p>
          <a:p>
            <a:r>
              <a:rPr lang="en-US" dirty="0"/>
              <a:t>What are the classes in R?</a:t>
            </a:r>
          </a:p>
          <a:p>
            <a:pPr lvl="1"/>
            <a:r>
              <a:rPr lang="en-US" sz="1800" dirty="0"/>
              <a:t>Character, factor, numeric (integer or double) logical, </a:t>
            </a:r>
            <a:r>
              <a:rPr lang="en-US" sz="1800" dirty="0">
                <a:solidFill>
                  <a:schemeClr val="bg2">
                    <a:lumMod val="75000"/>
                  </a:schemeClr>
                </a:solidFill>
              </a:rPr>
              <a:t>raw, complex</a:t>
            </a:r>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a:t>
            </a:r>
          </a:p>
          <a:p>
            <a:r>
              <a:rPr lang="en-US" dirty="0"/>
              <a:t>Really only impacts processing speeds, but important to know as you will see both</a:t>
            </a:r>
          </a:p>
        </p:txBody>
      </p:sp>
    </p:spTree>
    <p:extLst>
      <p:ext uri="{BB962C8B-B14F-4D97-AF65-F5344CB8AC3E}">
        <p14:creationId xmlns:p14="http://schemas.microsoft.com/office/powerpoint/2010/main" val="399450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Similar </a:t>
            </a:r>
            <a:r>
              <a:rPr lang="en-US" sz="1600" i="1" dirty="0"/>
              <a:t>appearance</a:t>
            </a:r>
            <a:r>
              <a:rPr lang="en-US" sz="1600" dirty="0"/>
              <a:t> to characters</a:t>
            </a:r>
          </a:p>
          <a:p>
            <a:r>
              <a:rPr lang="en-US" sz="1600" dirty="0"/>
              <a:t>Data </a:t>
            </a:r>
            <a:r>
              <a:rPr lang="en-US" sz="1600" i="1" dirty="0"/>
              <a:t>structure</a:t>
            </a:r>
            <a:r>
              <a:rPr lang="en-US" sz="1600" dirty="0"/>
              <a:t> is actually as an integer!</a:t>
            </a:r>
          </a:p>
          <a:p>
            <a:pPr lvl="1"/>
            <a:r>
              <a:rPr lang="en-US" sz="1400" dirty="0"/>
              <a:t>Class() = factor, but </a:t>
            </a:r>
            <a:r>
              <a:rPr lang="en-US" sz="1400" dirty="0" err="1"/>
              <a:t>typeof</a:t>
            </a:r>
            <a:r>
              <a:rPr lang="en-US" sz="1400" dirty="0"/>
              <a:t>() = integer</a:t>
            </a:r>
          </a:p>
        </p:txBody>
      </p:sp>
    </p:spTree>
    <p:extLst>
      <p:ext uri="{BB962C8B-B14F-4D97-AF65-F5344CB8AC3E}">
        <p14:creationId xmlns:p14="http://schemas.microsoft.com/office/powerpoint/2010/main" val="381917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Factors contain levels represented by numbers</a:t>
            </a:r>
          </a:p>
          <a:p>
            <a:pPr lvl="1"/>
            <a:r>
              <a:rPr lang="en-US" sz="1400" dirty="0"/>
              <a:t>Initial levels determined </a:t>
            </a:r>
            <a:r>
              <a:rPr lang="en-US" sz="1400"/>
              <a:t>by alphanumeric order</a:t>
            </a:r>
            <a:endParaRPr lang="en-US" sz="1400" dirty="0"/>
          </a:p>
          <a:p>
            <a:r>
              <a:rPr lang="en-US" sz="1600" dirty="0"/>
              <a:t>Can be either numbers or strings</a:t>
            </a:r>
          </a:p>
          <a:p>
            <a:pPr lvl="1"/>
            <a:r>
              <a:rPr lang="en-US" sz="1400" dirty="0"/>
              <a:t>Note that they are NOT of the numeric class—you can set </a:t>
            </a:r>
            <a:r>
              <a:rPr lang="en-US" sz="1400" dirty="0" err="1"/>
              <a:t>numerics</a:t>
            </a:r>
            <a:r>
              <a:rPr lang="en-US" sz="1400" dirty="0"/>
              <a:t> to be factors if desired</a:t>
            </a:r>
          </a:p>
          <a:p>
            <a:r>
              <a:rPr lang="en-US" sz="1600" dirty="0"/>
              <a:t>See factor(), ordered(), and relevel() for help</a:t>
            </a:r>
          </a:p>
        </p:txBody>
      </p:sp>
    </p:spTree>
    <p:extLst>
      <p:ext uri="{BB962C8B-B14F-4D97-AF65-F5344CB8AC3E}">
        <p14:creationId xmlns:p14="http://schemas.microsoft.com/office/powerpoint/2010/main" val="190150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Will often need to check classes and convert between classes</a:t>
            </a:r>
          </a:p>
          <a:p>
            <a:r>
              <a:rPr lang="en-US" sz="1600" dirty="0"/>
              <a:t>Check classes</a:t>
            </a:r>
          </a:p>
          <a:p>
            <a:pPr lvl="1"/>
            <a:r>
              <a:rPr lang="en-US" sz="1400" dirty="0"/>
              <a:t>Class()</a:t>
            </a:r>
          </a:p>
          <a:p>
            <a:pPr lvl="1"/>
            <a:r>
              <a:rPr lang="en-US" sz="1400" dirty="0" err="1"/>
              <a:t>Is.factor</a:t>
            </a:r>
            <a:r>
              <a:rPr lang="en-US" sz="1400" dirty="0"/>
              <a:t>(), </a:t>
            </a:r>
            <a:r>
              <a:rPr lang="en-US" sz="1400" dirty="0" err="1"/>
              <a:t>is.numeric</a:t>
            </a:r>
            <a:r>
              <a:rPr lang="en-US" sz="1400" dirty="0"/>
              <a:t>(), </a:t>
            </a:r>
            <a:r>
              <a:rPr lang="en-US" sz="1400" dirty="0" err="1"/>
              <a:t>is.character</a:t>
            </a:r>
            <a:r>
              <a:rPr lang="en-US" sz="1400" dirty="0"/>
              <a:t>(), </a:t>
            </a:r>
            <a:r>
              <a:rPr lang="en-US" sz="1400" dirty="0" err="1"/>
              <a:t>as.logical</a:t>
            </a:r>
            <a:r>
              <a:rPr lang="en-US" sz="1400" dirty="0"/>
              <a:t>(), </a:t>
            </a:r>
            <a:r>
              <a:rPr lang="en-US" sz="1400" dirty="0" err="1"/>
              <a:t>as.date</a:t>
            </a:r>
            <a:r>
              <a:rPr lang="en-US" sz="1400" dirty="0"/>
              <a:t>()</a:t>
            </a:r>
            <a:endParaRPr lang="en-US" sz="1600" dirty="0"/>
          </a:p>
          <a:p>
            <a:r>
              <a:rPr lang="en-US" sz="1600" dirty="0"/>
              <a:t>Change classes</a:t>
            </a:r>
          </a:p>
          <a:p>
            <a:pPr lvl="1"/>
            <a:r>
              <a:rPr lang="en-US" sz="1400" dirty="0" err="1"/>
              <a:t>As.factor</a:t>
            </a:r>
            <a:r>
              <a:rPr lang="en-US" sz="1400" dirty="0"/>
              <a:t>(), </a:t>
            </a:r>
            <a:r>
              <a:rPr lang="en-US" sz="1400" dirty="0" err="1"/>
              <a:t>as.numeric</a:t>
            </a:r>
            <a:r>
              <a:rPr lang="en-US" sz="1400" dirty="0"/>
              <a:t>(), as.character(), </a:t>
            </a:r>
            <a:r>
              <a:rPr lang="en-US" sz="1400" dirty="0" err="1"/>
              <a:t>is.logical</a:t>
            </a:r>
            <a:r>
              <a:rPr lang="en-US" sz="1400" dirty="0"/>
              <a:t>(), </a:t>
            </a:r>
            <a:r>
              <a:rPr lang="en-US" sz="1400" dirty="0" err="1"/>
              <a:t>is.date</a:t>
            </a:r>
            <a:r>
              <a:rPr lang="en-US" sz="1400" dirty="0"/>
              <a:t>()</a:t>
            </a:r>
          </a:p>
        </p:txBody>
      </p:sp>
    </p:spTree>
    <p:extLst>
      <p:ext uri="{BB962C8B-B14F-4D97-AF65-F5344CB8AC3E}">
        <p14:creationId xmlns:p14="http://schemas.microsoft.com/office/powerpoint/2010/main" val="399832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Take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any other programming languages</a:t>
            </a:r>
          </a:p>
          <a:p>
            <a:r>
              <a:rPr lang="en-US" dirty="0"/>
              <a:t>User-defined and built-in functions</a:t>
            </a:r>
          </a:p>
        </p:txBody>
      </p:sp>
    </p:spTree>
    <p:extLst>
      <p:ext uri="{BB962C8B-B14F-4D97-AF65-F5344CB8AC3E}">
        <p14:creationId xmlns:p14="http://schemas.microsoft.com/office/powerpoint/2010/main" val="55152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Tree>
    <p:extLst>
      <p:ext uri="{BB962C8B-B14F-4D97-AF65-F5344CB8AC3E}">
        <p14:creationId xmlns:p14="http://schemas.microsoft.com/office/powerpoint/2010/main" val="32278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 vectorized language—objects are stored as vectors, and functions will process vectors as such</a:t>
            </a:r>
          </a:p>
          <a:p>
            <a:r>
              <a:rPr lang="en-US" dirty="0"/>
              <a:t>Avoid for loops!</a:t>
            </a:r>
          </a:p>
          <a:p>
            <a:pPr lvl="1"/>
            <a:r>
              <a:rPr lang="en-US" dirty="0"/>
              <a:t>Comprehension</a:t>
            </a:r>
          </a:p>
          <a:p>
            <a:pPr lvl="1"/>
            <a:r>
              <a:rPr lang="en-US" dirty="0"/>
              <a:t>Speed, speed, speed</a:t>
            </a:r>
          </a:p>
        </p:txBody>
      </p:sp>
    </p:spTree>
    <p:extLst>
      <p:ext uri="{BB962C8B-B14F-4D97-AF65-F5344CB8AC3E}">
        <p14:creationId xmlns:p14="http://schemas.microsoft.com/office/powerpoint/2010/main" val="156383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p:txBody>
      </p:sp>
    </p:spTree>
    <p:extLst>
      <p:ext uri="{BB962C8B-B14F-4D97-AF65-F5344CB8AC3E}">
        <p14:creationId xmlns:p14="http://schemas.microsoft.com/office/powerpoint/2010/main" val="1506533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95749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Tree>
    <p:extLst>
      <p:ext uri="{BB962C8B-B14F-4D97-AF65-F5344CB8AC3E}">
        <p14:creationId xmlns:p14="http://schemas.microsoft.com/office/powerpoint/2010/main" val="1837144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a:t>Must be atomic</a:t>
            </a:r>
          </a:p>
          <a:p>
            <a:r>
              <a:rPr lang="en-US" dirty="0"/>
              <a:t>Array: stacked matrices into 3D space</a:t>
            </a:r>
          </a:p>
        </p:txBody>
      </p:sp>
    </p:spTree>
    <p:extLst>
      <p:ext uri="{BB962C8B-B14F-4D97-AF65-F5344CB8AC3E}">
        <p14:creationId xmlns:p14="http://schemas.microsoft.com/office/powerpoint/2010/main" val="2531230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Tree>
    <p:extLst>
      <p:ext uri="{BB962C8B-B14F-4D97-AF65-F5344CB8AC3E}">
        <p14:creationId xmlns:p14="http://schemas.microsoft.com/office/powerpoint/2010/main" val="2134924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Tree>
    <p:extLst>
      <p:ext uri="{BB962C8B-B14F-4D97-AF65-F5344CB8AC3E}">
        <p14:creationId xmlns:p14="http://schemas.microsoft.com/office/powerpoint/2010/main" val="3230391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Tree>
    <p:extLst>
      <p:ext uri="{BB962C8B-B14F-4D97-AF65-F5344CB8AC3E}">
        <p14:creationId xmlns:p14="http://schemas.microsoft.com/office/powerpoint/2010/main" val="3121277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Tree>
    <p:extLst>
      <p:ext uri="{BB962C8B-B14F-4D97-AF65-F5344CB8AC3E}">
        <p14:creationId xmlns:p14="http://schemas.microsoft.com/office/powerpoint/2010/main" val="787644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Tree>
    <p:extLst>
      <p:ext uri="{BB962C8B-B14F-4D97-AF65-F5344CB8AC3E}">
        <p14:creationId xmlns:p14="http://schemas.microsoft.com/office/powerpoint/2010/main" val="16792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2403090" y="2228851"/>
            <a:ext cx="8899910" cy="1830388"/>
          </a:xfrm>
        </p:spPr>
        <p:txBody>
          <a:bodyPr anchor="t">
            <a:noAutofit/>
          </a:bodyPr>
          <a:lstStyle/>
          <a:p>
            <a:r>
              <a:rPr lang="en-US" sz="6000" dirty="0">
                <a:solidFill>
                  <a:schemeClr val="accent1"/>
                </a:solidFill>
              </a:rPr>
              <a:t>Advice:</a:t>
            </a:r>
            <a:br>
              <a:rPr lang="en-US" sz="6000" dirty="0">
                <a:solidFill>
                  <a:schemeClr val="accent1"/>
                </a:solidFill>
              </a:rPr>
            </a:br>
            <a:r>
              <a:rPr lang="en-US" sz="6000" dirty="0">
                <a:solidFill>
                  <a:schemeClr val="accent1"/>
                </a:solidFill>
              </a:rPr>
              <a:t>Learn {</a:t>
            </a:r>
            <a:r>
              <a:rPr lang="en-US" sz="6000" dirty="0" err="1">
                <a:solidFill>
                  <a:schemeClr val="accent1"/>
                </a:solidFill>
              </a:rPr>
              <a:t>tidyverse</a:t>
            </a:r>
            <a:r>
              <a:rPr lang="en-US" sz="6000" dirty="0">
                <a:solidFill>
                  <a:schemeClr val="accent1"/>
                </a:solidFill>
              </a:rPr>
              <a: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611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this month!</a:t>
            </a:r>
          </a:p>
          <a:p>
            <a:r>
              <a:rPr lang="en-US" sz="2000" dirty="0"/>
              <a:t>Designed specifically to be an open-source tool for statistical analysis</a:t>
            </a:r>
          </a:p>
          <a:p>
            <a:pPr lvl="1"/>
            <a:r>
              <a:rPr lang="en-US" sz="2000" dirty="0"/>
              <a:t>Extensibility</a:t>
            </a:r>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Tree>
    <p:extLst>
      <p:ext uri="{BB962C8B-B14F-4D97-AF65-F5344CB8AC3E}">
        <p14:creationId xmlns:p14="http://schemas.microsoft.com/office/powerpoint/2010/main" val="87619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Tree>
    <p:extLst>
      <p:ext uri="{BB962C8B-B14F-4D97-AF65-F5344CB8AC3E}">
        <p14:creationId xmlns:p14="http://schemas.microsoft.com/office/powerpoint/2010/main" val="787349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Tree>
    <p:extLst>
      <p:ext uri="{BB962C8B-B14F-4D97-AF65-F5344CB8AC3E}">
        <p14:creationId xmlns:p14="http://schemas.microsoft.com/office/powerpoint/2010/main" val="216689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reading-in delimited files</a:t>
            </a:r>
          </a:p>
          <a:p>
            <a:pPr lvl="1"/>
            <a:r>
              <a:rPr lang="en-US" dirty="0"/>
              <a:t>Tab, colon, period, etc.</a:t>
            </a:r>
          </a:p>
          <a:p>
            <a:r>
              <a:rPr lang="en-US" dirty="0" err="1"/>
              <a:t>readr</a:t>
            </a:r>
            <a:r>
              <a:rPr lang="en-US" dirty="0"/>
              <a:t>::</a:t>
            </a:r>
            <a:r>
              <a:rPr lang="en-US" dirty="0" err="1"/>
              <a:t>read_csv</a:t>
            </a:r>
            <a:r>
              <a:rPr lang="en-US" dirty="0"/>
              <a:t>(“</a:t>
            </a:r>
            <a:r>
              <a:rPr lang="en-US" dirty="0" err="1"/>
              <a:t>data.csv</a:t>
            </a:r>
            <a:r>
              <a:rPr lang="en-US" dirty="0"/>
              <a:t>”)</a:t>
            </a:r>
          </a:p>
          <a:p>
            <a:r>
              <a:rPr lang="en-US" dirty="0" err="1"/>
              <a:t>readxl</a:t>
            </a:r>
            <a:r>
              <a:rPr lang="en-US" dirty="0"/>
              <a:t>::</a:t>
            </a:r>
            <a:r>
              <a:rPr lang="en-US" dirty="0" err="1"/>
              <a:t>read_excel</a:t>
            </a:r>
            <a:r>
              <a:rPr lang="en-US" dirty="0"/>
              <a:t>(“</a:t>
            </a:r>
            <a:r>
              <a:rPr lang="en-US" dirty="0" err="1"/>
              <a:t>data.xlsx</a:t>
            </a:r>
            <a:r>
              <a:rPr lang="en-US" dirty="0"/>
              <a:t>”, sheet = 1)</a:t>
            </a:r>
          </a:p>
        </p:txBody>
      </p:sp>
    </p:spTree>
    <p:extLst>
      <p:ext uri="{BB962C8B-B14F-4D97-AF65-F5344CB8AC3E}">
        <p14:creationId xmlns:p14="http://schemas.microsoft.com/office/powerpoint/2010/main" val="3920582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Tree>
    <p:extLst>
      <p:ext uri="{BB962C8B-B14F-4D97-AF65-F5344CB8AC3E}">
        <p14:creationId xmlns:p14="http://schemas.microsoft.com/office/powerpoint/2010/main" val="216774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Tree>
    <p:extLst>
      <p:ext uri="{BB962C8B-B14F-4D97-AF65-F5344CB8AC3E}">
        <p14:creationId xmlns:p14="http://schemas.microsoft.com/office/powerpoint/2010/main" val="34544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Tree>
    <p:extLst>
      <p:ext uri="{BB962C8B-B14F-4D97-AF65-F5344CB8AC3E}">
        <p14:creationId xmlns:p14="http://schemas.microsoft.com/office/powerpoint/2010/main" val="1018442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Tree>
    <p:extLst>
      <p:ext uri="{BB962C8B-B14F-4D97-AF65-F5344CB8AC3E}">
        <p14:creationId xmlns:p14="http://schemas.microsoft.com/office/powerpoint/2010/main" val="257298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Tree>
    <p:extLst>
      <p:ext uri="{BB962C8B-B14F-4D97-AF65-F5344CB8AC3E}">
        <p14:creationId xmlns:p14="http://schemas.microsoft.com/office/powerpoint/2010/main" val="1283946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Tree>
    <p:extLst>
      <p:ext uri="{BB962C8B-B14F-4D97-AF65-F5344CB8AC3E}">
        <p14:creationId xmlns:p14="http://schemas.microsoft.com/office/powerpoint/2010/main" val="93910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Slow; 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Tree>
    <p:extLst>
      <p:ext uri="{BB962C8B-B14F-4D97-AF65-F5344CB8AC3E}">
        <p14:creationId xmlns:p14="http://schemas.microsoft.com/office/powerpoint/2010/main" val="2643916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Tree>
    <p:extLst>
      <p:ext uri="{BB962C8B-B14F-4D97-AF65-F5344CB8AC3E}">
        <p14:creationId xmlns:p14="http://schemas.microsoft.com/office/powerpoint/2010/main" val="3622494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Tree>
    <p:extLst>
      <p:ext uri="{BB962C8B-B14F-4D97-AF65-F5344CB8AC3E}">
        <p14:creationId xmlns:p14="http://schemas.microsoft.com/office/powerpoint/2010/main" val="1637634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Tree>
    <p:extLst>
      <p:ext uri="{BB962C8B-B14F-4D97-AF65-F5344CB8AC3E}">
        <p14:creationId xmlns:p14="http://schemas.microsoft.com/office/powerpoint/2010/main" val="4107104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Tree>
    <p:extLst>
      <p:ext uri="{BB962C8B-B14F-4D97-AF65-F5344CB8AC3E}">
        <p14:creationId xmlns:p14="http://schemas.microsoft.com/office/powerpoint/2010/main" val="4282538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Tree>
    <p:extLst>
      <p:ext uri="{BB962C8B-B14F-4D97-AF65-F5344CB8AC3E}">
        <p14:creationId xmlns:p14="http://schemas.microsoft.com/office/powerpoint/2010/main" val="92403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Tree>
    <p:extLst>
      <p:ext uri="{BB962C8B-B14F-4D97-AF65-F5344CB8AC3E}">
        <p14:creationId xmlns:p14="http://schemas.microsoft.com/office/powerpoint/2010/main" val="984135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Tree>
    <p:extLst>
      <p:ext uri="{BB962C8B-B14F-4D97-AF65-F5344CB8AC3E}">
        <p14:creationId xmlns:p14="http://schemas.microsoft.com/office/powerpoint/2010/main" val="2912452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Tree>
    <p:extLst>
      <p:ext uri="{BB962C8B-B14F-4D97-AF65-F5344CB8AC3E}">
        <p14:creationId xmlns:p14="http://schemas.microsoft.com/office/powerpoint/2010/main" val="343247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Tree>
    <p:extLst>
      <p:ext uri="{BB962C8B-B14F-4D97-AF65-F5344CB8AC3E}">
        <p14:creationId xmlns:p14="http://schemas.microsoft.com/office/powerpoint/2010/main" val="242361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Tree>
    <p:extLst>
      <p:ext uri="{BB962C8B-B14F-4D97-AF65-F5344CB8AC3E}">
        <p14:creationId xmlns:p14="http://schemas.microsoft.com/office/powerpoint/2010/main" val="343347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Tree>
    <p:extLst>
      <p:ext uri="{BB962C8B-B14F-4D97-AF65-F5344CB8AC3E}">
        <p14:creationId xmlns:p14="http://schemas.microsoft.com/office/powerpoint/2010/main" val="2919364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Tree>
    <p:extLst>
      <p:ext uri="{BB962C8B-B14F-4D97-AF65-F5344CB8AC3E}">
        <p14:creationId xmlns:p14="http://schemas.microsoft.com/office/powerpoint/2010/main" val="362173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Tree>
    <p:extLst>
      <p:ext uri="{BB962C8B-B14F-4D97-AF65-F5344CB8AC3E}">
        <p14:creationId xmlns:p14="http://schemas.microsoft.com/office/powerpoint/2010/main" val="575883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Tree>
    <p:extLst>
      <p:ext uri="{BB962C8B-B14F-4D97-AF65-F5344CB8AC3E}">
        <p14:creationId xmlns:p14="http://schemas.microsoft.com/office/powerpoint/2010/main" val="339973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405853241"/>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294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Tree>
    <p:extLst>
      <p:ext uri="{BB962C8B-B14F-4D97-AF65-F5344CB8AC3E}">
        <p14:creationId xmlns:p14="http://schemas.microsoft.com/office/powerpoint/2010/main" val="721576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Tree>
    <p:extLst>
      <p:ext uri="{BB962C8B-B14F-4D97-AF65-F5344CB8AC3E}">
        <p14:creationId xmlns:p14="http://schemas.microsoft.com/office/powerpoint/2010/main" val="3810128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Tree>
    <p:extLst>
      <p:ext uri="{BB962C8B-B14F-4D97-AF65-F5344CB8AC3E}">
        <p14:creationId xmlns:p14="http://schemas.microsoft.com/office/powerpoint/2010/main" val="3209396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a:t>
            </a:r>
            <a:r>
              <a:rPr lang="en-US" dirty="0" err="1"/>
              <a:t>Commuity</a:t>
            </a:r>
            <a:endParaRPr lang="en-US" dirty="0"/>
          </a:p>
          <a:p>
            <a:r>
              <a:rPr lang="en-US" dirty="0"/>
              <a:t>GitHub (tread lightly)</a:t>
            </a:r>
          </a:p>
        </p:txBody>
      </p:sp>
    </p:spTree>
    <p:extLst>
      <p:ext uri="{BB962C8B-B14F-4D97-AF65-F5344CB8AC3E}">
        <p14:creationId xmlns:p14="http://schemas.microsoft.com/office/powerpoint/2010/main" val="369660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fontScale="92500" lnSpcReduction="10000"/>
          </a:bodyPr>
          <a:lstStyle/>
          <a:p>
            <a:r>
              <a:rPr lang="en-US" dirty="0"/>
              <a:t>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worlds</a:t>
            </a:r>
          </a:p>
          <a:p>
            <a:r>
              <a:rPr lang="en-US" dirty="0"/>
              <a:t>Possibly the most widely-taught language in American universities now</a:t>
            </a:r>
          </a:p>
          <a:p>
            <a:pPr lvl="1"/>
            <a:r>
              <a:rPr lang="en-US" sz="1800" dirty="0"/>
              <a:t>Your 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a:t>
            </a:r>
          </a:p>
          <a:p>
            <a:r>
              <a:rPr lang="en-US" dirty="0"/>
              <a:t>Quantity of packages</a:t>
            </a:r>
          </a:p>
          <a:p>
            <a:pPr lvl="1"/>
            <a:r>
              <a:rPr lang="en-US" dirty="0"/>
              <a:t>&gt;15,000 CRAN packages</a:t>
            </a:r>
          </a:p>
          <a:p>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2"/>
          <a:stretch>
            <a:fillRect/>
          </a:stretch>
        </p:blipFill>
        <p:spPr>
          <a:xfrm>
            <a:off x="376985" y="2752780"/>
            <a:ext cx="3635468" cy="2072324"/>
          </a:xfrm>
          <a:prstGeom prst="rect">
            <a:avLst/>
          </a:prstGeom>
        </p:spPr>
      </p:pic>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Tree>
    <p:extLst>
      <p:ext uri="{BB962C8B-B14F-4D97-AF65-F5344CB8AC3E}">
        <p14:creationId xmlns:p14="http://schemas.microsoft.com/office/powerpoint/2010/main" val="2335139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vignette()</a:t>
            </a:r>
          </a:p>
        </p:txBody>
      </p:sp>
    </p:spTree>
    <p:extLst>
      <p:ext uri="{BB962C8B-B14F-4D97-AF65-F5344CB8AC3E}">
        <p14:creationId xmlns:p14="http://schemas.microsoft.com/office/powerpoint/2010/main" val="3770849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69E87-8B09-9943-8AAB-14D67E815265}"/>
              </a:ext>
            </a:extLst>
          </p:cNvPr>
          <p:cNvSpPr>
            <a:spLocks noGrp="1"/>
          </p:cNvSpPr>
          <p:nvPr>
            <p:ph type="title"/>
          </p:nvPr>
        </p:nvSpPr>
        <p:spPr>
          <a:xfrm>
            <a:off x="645459" y="960120"/>
            <a:ext cx="11062353" cy="4171278"/>
          </a:xfrm>
        </p:spPr>
        <p:txBody>
          <a:bodyPr>
            <a:normAutofit/>
          </a:bodyPr>
          <a:lstStyle/>
          <a:p>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88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Download RStudio interactive development environment</a:t>
            </a:r>
          </a:p>
          <a:p>
            <a:pPr lvl="1"/>
            <a:r>
              <a:rPr lang="en-US" sz="2000" dirty="0"/>
              <a:t>Technically optional, but you’ll hate using the base IDE</a:t>
            </a:r>
          </a:p>
          <a:p>
            <a:r>
              <a:rPr lang="en-US" sz="2000" dirty="0"/>
              <a:t>Optional: download </a:t>
            </a:r>
            <a:r>
              <a:rPr lang="en-US" sz="2000" dirty="0" err="1"/>
              <a:t>Xcode</a:t>
            </a:r>
            <a:r>
              <a:rPr lang="en-US" sz="2000" dirty="0"/>
              <a:t> (Mac)</a:t>
            </a:r>
          </a:p>
          <a:p>
            <a:pPr lvl="1"/>
            <a:r>
              <a:rPr lang="en-US" sz="2000" dirty="0"/>
              <a:t>Needed for compiling some R packages</a:t>
            </a:r>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2943</Words>
  <Application>Microsoft Macintosh PowerPoint</Application>
  <PresentationFormat>Widescreen</PresentationFormat>
  <Paragraphs>399</Paragraphs>
  <Slides>72</Slides>
  <Notes>28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Rockwell</vt:lpstr>
      <vt:lpstr>Wingdings</vt:lpstr>
      <vt:lpstr>Atlas</vt:lpstr>
      <vt:lpstr>Introduction to  Programming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Numeric</vt:lpstr>
      <vt:lpstr>R Classes: Factors</vt:lpstr>
      <vt:lpstr>R Classes: Factors</vt:lpstr>
      <vt:lpstr>R Classes: Important Functions</vt:lpstr>
      <vt:lpstr>R Functions</vt:lpstr>
      <vt:lpstr>R Functions: Example</vt:lpstr>
      <vt:lpstr>R Functions: For Loops</vt:lpstr>
      <vt:lpstr>R Structures: Vectors</vt:lpstr>
      <vt:lpstr>Remember me?</vt:lpstr>
      <vt:lpstr>R Structures: Lists</vt:lpstr>
      <vt:lpstr>R Structures: Matrices &amp; Arrays</vt:lpstr>
      <vt:lpstr>R Structures: Data frames</vt:lpstr>
      <vt:lpstr>*Tibbles*</vt:lpstr>
      <vt:lpstr>Tibbles: Example</vt:lpstr>
      <vt:lpstr>{tidyverse}</vt:lpstr>
      <vt:lpstr>What is the {tidyverse}?</vt:lpstr>
      <vt:lpstr>Advice: Learn {tidyverse}</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 in R</dc:title>
  <dc:creator>Pat C</dc:creator>
  <cp:lastModifiedBy>Pat C</cp:lastModifiedBy>
  <cp:revision>5</cp:revision>
  <dcterms:created xsi:type="dcterms:W3CDTF">2020-05-06T20:11:43Z</dcterms:created>
  <dcterms:modified xsi:type="dcterms:W3CDTF">2020-05-06T20:31:47Z</dcterms:modified>
</cp:coreProperties>
</file>